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66" r:id="rId3"/>
    <p:sldId id="267" r:id="rId4"/>
    <p:sldId id="268" r:id="rId5"/>
    <p:sldId id="269" r:id="rId6"/>
    <p:sldId id="270" r:id="rId7"/>
    <p:sldId id="265" r:id="rId8"/>
    <p:sldId id="257" r:id="rId9"/>
    <p:sldId id="258" r:id="rId10"/>
    <p:sldId id="261" r:id="rId11"/>
    <p:sldId id="259" r:id="rId12"/>
    <p:sldId id="256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FF485-1B82-4B0E-9489-8A193E827879}" type="datetimeFigureOut">
              <a:rPr lang="nl-NL" smtClean="0"/>
              <a:pPr/>
              <a:t>8-6-2017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27FCF-9526-4D5C-800B-47FA3133A5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Antwoord: 28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27FCF-9526-4D5C-800B-47FA3133A529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smtClean="0"/>
              <a:t>96 tegels 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27FCF-9526-4D5C-800B-47FA3133A529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8-6-2017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8-6-2017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8-6-2017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8-6-2017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8-6-2017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C60B-8307-418A-86C0-07A782BDB9B8}" type="datetimeFigureOut">
              <a:rPr lang="nl-NL" smtClean="0"/>
              <a:pPr/>
              <a:t>8-6-2017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DC60B-8307-418A-86C0-07A782BDB9B8}" type="datetimeFigureOut">
              <a:rPr lang="nl-NL" smtClean="0"/>
              <a:pPr/>
              <a:t>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E4A7-9641-4A06-9A0B-24DEA5E64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447800" y="609600"/>
            <a:ext cx="7239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Les 8 meten en meetkunde in huis </a:t>
            </a:r>
          </a:p>
          <a:p>
            <a:endParaRPr lang="nl-NL" dirty="0" smtClean="0"/>
          </a:p>
          <a:p>
            <a:r>
              <a:rPr lang="nl-NL" dirty="0" smtClean="0"/>
              <a:t>Deze les</a:t>
            </a:r>
          </a:p>
          <a:p>
            <a:endParaRPr lang="nl-NL" dirty="0" smtClean="0"/>
          </a:p>
          <a:p>
            <a:r>
              <a:rPr lang="nl-NL" dirty="0" smtClean="0"/>
              <a:t>Leren berekenen van hoeveelheden tegels en verf voor je huis </a:t>
            </a:r>
          </a:p>
          <a:p>
            <a:endParaRPr lang="nl-NL" dirty="0" smtClean="0"/>
          </a:p>
          <a:p>
            <a:r>
              <a:rPr lang="nl-NL" dirty="0" smtClean="0"/>
              <a:t>Rekenen met oppervlaktes </a:t>
            </a:r>
          </a:p>
          <a:p>
            <a:r>
              <a:rPr lang="nl-NL" dirty="0" smtClean="0"/>
              <a:t>Rekenen met de inhoud van een pak tegels/laminaat/bus verf</a:t>
            </a:r>
          </a:p>
          <a:p>
            <a:endParaRPr lang="nl-NL" dirty="0" smtClean="0"/>
          </a:p>
          <a:p>
            <a:r>
              <a:rPr lang="nl-NL" dirty="0" smtClean="0"/>
              <a:t>Aan het einde van de les kun je berekenen hoeveel pakken je nodig hebt voor de oppervlakte van je woon- of badkamer </a:t>
            </a:r>
          </a:p>
          <a:p>
            <a:endParaRPr lang="nl-NL" dirty="0" smtClean="0"/>
          </a:p>
          <a:p>
            <a:r>
              <a:rPr lang="nl-NL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447800"/>
            <a:ext cx="495300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381000" y="4572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Bereken de oppervlakte van het stuk muur dat wordt geverfd.</a:t>
            </a:r>
          </a:p>
          <a:p>
            <a:r>
              <a:rPr lang="nl-NL" dirty="0" smtClean="0"/>
              <a:t>Bereken de oppervlakte van het stuk muur dat tegels krijgt.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2667000" y="44958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nl-NL" dirty="0" smtClean="0"/>
                        <a:t>Stuk muur met verf : 2,6 m – 1,2 m = 1,4 m is de hoogte </a:t>
                      </a:r>
                    </a:p>
                    <a:p>
                      <a:r>
                        <a:rPr lang="nl-NL" dirty="0" smtClean="0"/>
                        <a:t>Dan 5 m x 1,4 = 7 m</a:t>
                      </a:r>
                      <a:r>
                        <a:rPr lang="nl-NL" baseline="30000" dirty="0" smtClean="0"/>
                        <a:t>2</a:t>
                      </a:r>
                      <a:endParaRPr lang="nl-N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381000" y="2514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Zet eerst alles naar de gevraagde eenheid!</a:t>
            </a:r>
            <a:endParaRPr lang="nl-NL" dirty="0">
              <a:solidFill>
                <a:srgbClr val="FFFF00"/>
              </a:solidFill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2667000" y="5715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nl-NL" dirty="0" smtClean="0"/>
                        <a:t>Stuk muur</a:t>
                      </a:r>
                      <a:r>
                        <a:rPr lang="nl-NL" baseline="0" dirty="0" smtClean="0"/>
                        <a:t> met tegels: hele tegelstuk is 1,2 x 5 = 6 </a:t>
                      </a:r>
                      <a:r>
                        <a:rPr lang="nl-NL" dirty="0" smtClean="0"/>
                        <a:t>m</a:t>
                      </a:r>
                      <a:r>
                        <a:rPr lang="nl-NL" baseline="30000" dirty="0" smtClean="0"/>
                        <a:t>2</a:t>
                      </a:r>
                    </a:p>
                    <a:p>
                      <a:r>
                        <a:rPr lang="nl-NL" dirty="0" smtClean="0"/>
                        <a:t>Bad = 0,6 x 2,2 = 1,32m</a:t>
                      </a:r>
                      <a:r>
                        <a:rPr lang="nl-NL" baseline="30000" dirty="0" smtClean="0"/>
                        <a:t>2</a:t>
                      </a:r>
                      <a:r>
                        <a:rPr lang="nl-NL" dirty="0" smtClean="0"/>
                        <a:t> </a:t>
                      </a:r>
                    </a:p>
                    <a:p>
                      <a:r>
                        <a:rPr lang="nl-NL" dirty="0" smtClean="0"/>
                        <a:t>Dus </a:t>
                      </a:r>
                      <a:r>
                        <a:rPr lang="nl-NL" dirty="0" err="1" smtClean="0"/>
                        <a:t>opp</a:t>
                      </a:r>
                      <a:r>
                        <a:rPr lang="nl-NL" dirty="0" smtClean="0"/>
                        <a:t> tegelstuk</a:t>
                      </a:r>
                      <a:r>
                        <a:rPr lang="nl-NL" baseline="0" dirty="0" smtClean="0"/>
                        <a:t> zonder bad = 6 - 1,32 = 4,68</a:t>
                      </a:r>
                      <a:r>
                        <a:rPr lang="nl-NL" dirty="0" smtClean="0"/>
                        <a:t>m</a:t>
                      </a:r>
                      <a:r>
                        <a:rPr lang="nl-NL" baseline="30000" dirty="0" smtClean="0"/>
                        <a:t>2</a:t>
                      </a:r>
                      <a:endParaRPr lang="nl-N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30003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7522805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838200" y="5943600"/>
          <a:ext cx="7162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/>
              </a:tblGrid>
              <a:tr h="0">
                <a:tc>
                  <a:txBody>
                    <a:bodyPr/>
                    <a:lstStyle/>
                    <a:p>
                      <a:r>
                        <a:rPr lang="nl-NL" dirty="0" smtClean="0"/>
                        <a:t>Oppervlakte</a:t>
                      </a:r>
                      <a:r>
                        <a:rPr lang="nl-NL" baseline="0" dirty="0" smtClean="0"/>
                        <a:t> die je wilt betegelen : oppervlakte van 1 doos = aantal dozen</a:t>
                      </a:r>
                      <a:endParaRPr lang="nl-N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d1w0405vbq8usz.cloudfront.net/assets/p3mbo-yPub-l_rekenblokken_meten_en_meetkunde-RB_3F_MM_lestoets8_scherm3_1.png?Policy=eyJTdGF0ZW1lbnQiOlt7IlJlc291cmNlIjoiKi9hc3NldHMvKioiLCJDb25kaXRpb24iOnsiRGF0ZUxlc3NUaGFuIjp7IkFXUzpFcG9jaFRpbWUiOjE0NTk4ODEwODF9fX1dfQ__&amp;Signature=k3fvsAy8AiKQWgs5FCrTsq7mebVTFMM4Q4oY%7EYaTQgyTWqQgnaKKtjmXco3Q5QnLq0ISFJYrT00ry7F2br1P9ME9RvDyCunD7RHE%7EYdD0hIG-pgsxUltIMpVixvBcqUeeX512y9YNVRpg%7EmLAxAQCpiQh1ntSIosd2mDHx9bjsxifxvrLZ12HHOLzimu4UVyU%7ERtpPSUArvZRJp4BGWlBQOq51nY66IV5opqAi1TTO4PPxNESnaDEnEZ-aPXuCtKrPSVjUdy7ocJUO70GpvdXLmgSMUn3OJEforW8UTYQuwSmir3cqKjX0ke5rTHP-31FjVhCaawcAjyb1UO0I0%7ETw__&amp;Key-Pair-Id=APKAIM52XFHGALZ6CW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4419600" cy="3249303"/>
          </a:xfrm>
          <a:prstGeom prst="rect">
            <a:avLst/>
          </a:prstGeom>
          <a:noFill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886200"/>
            <a:ext cx="5257800" cy="223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kstvak 7"/>
          <p:cNvSpPr txBox="1"/>
          <p:nvPr/>
        </p:nvSpPr>
        <p:spPr>
          <a:xfrm>
            <a:off x="5181600" y="990600"/>
            <a:ext cx="3810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Bereken het de oppervlakte van het totale tegeloppervlak van alle muren.</a:t>
            </a:r>
          </a:p>
          <a:p>
            <a:r>
              <a:rPr lang="nl-NL" dirty="0" smtClean="0"/>
              <a:t>Rond af op </a:t>
            </a:r>
            <a:r>
              <a:rPr lang="nl-NL" smtClean="0"/>
              <a:t>1 decimaal.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7325" y="1595438"/>
            <a:ext cx="62293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676400" y="533400"/>
            <a:ext cx="2768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Examenopgaaf 2015-2016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914400"/>
            <a:ext cx="510900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419600"/>
            <a:ext cx="34772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1524000" y="381000"/>
            <a:ext cx="267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Examenopgaaf 2015 -2016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Afbeeldingsresultaat voor ouderwetse badka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05000"/>
            <a:ext cx="5238750" cy="2933701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914400" y="609600"/>
            <a:ext cx="483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Als je bent uitgekeken op de ouwe badkamer……..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400800" y="4419600"/>
            <a:ext cx="2162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En je wilt een andere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kea.com/ms/nl_NL/media/img/departments/badkamer/wk11-godmorgon/hemnes-572x5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85800"/>
            <a:ext cx="5448300" cy="5334001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685800" y="228600"/>
            <a:ext cx="1912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Bijvoorbeeld  deze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477001" y="228600"/>
            <a:ext cx="2514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Wat moet dat kosten?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Wil je alleen maar tegels op de muur?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ikea.com/ms/nl_NL/media/img/departments/badkamer/wk11-godmorgon/silveran-572x5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5448300" cy="5334001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6172200" y="1295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Of wil je een deel met verf en een deel met schrootjes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ikea.com/ms/nl_NL/media/img/departments/badkamer/wk11-godmorgon/Godmorgon3-572x5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5448300" cy="5334001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6172201" y="914400"/>
            <a:ext cx="2819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Of half verf half tegels</a:t>
            </a:r>
          </a:p>
          <a:p>
            <a:endParaRPr lang="nl-NL" dirty="0" smtClean="0"/>
          </a:p>
          <a:p>
            <a:r>
              <a:rPr lang="nl-NL" dirty="0" smtClean="0"/>
              <a:t>Wat je ook kiest…..</a:t>
            </a:r>
          </a:p>
          <a:p>
            <a:r>
              <a:rPr lang="nl-NL" dirty="0" smtClean="0"/>
              <a:t>Je zult uit moeten rekenen wat het je gaat kosten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En daarvoor heb je de maten nodig van je badkamer </a:t>
            </a:r>
          </a:p>
          <a:p>
            <a:endParaRPr lang="nl-NL" dirty="0" smtClean="0"/>
          </a:p>
          <a:p>
            <a:r>
              <a:rPr lang="nl-NL" dirty="0" smtClean="0"/>
              <a:t>En natuurlijk een idee van wat je op de muren wilt.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3400" y="457200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Thuis opdracht </a:t>
            </a:r>
          </a:p>
          <a:p>
            <a:endParaRPr lang="nl-NL" dirty="0" smtClean="0"/>
          </a:p>
          <a:p>
            <a:r>
              <a:rPr lang="nl-NL" dirty="0" smtClean="0"/>
              <a:t>Volgende keer: </a:t>
            </a:r>
          </a:p>
          <a:p>
            <a:pPr marL="342900" indent="-342900">
              <a:buAutoNum type="arabicPeriod"/>
            </a:pPr>
            <a:r>
              <a:rPr lang="nl-NL" dirty="0" smtClean="0"/>
              <a:t>Meet thuis de badkamer op </a:t>
            </a:r>
          </a:p>
          <a:p>
            <a:pPr marL="342900" indent="-342900">
              <a:buAutoNum type="arabicPeriod"/>
            </a:pPr>
            <a:r>
              <a:rPr lang="nl-NL" dirty="0" smtClean="0"/>
              <a:t>Neem de maten mee. In de les berekenen we hoeveel tegels en verf je nodig hebt. </a:t>
            </a:r>
          </a:p>
          <a:p>
            <a:pPr marL="342900" indent="-342900">
              <a:buAutoNum type="arabicPeriod"/>
            </a:pPr>
            <a:r>
              <a:rPr lang="nl-NL" dirty="0" smtClean="0"/>
              <a:t>Meet de lengte </a:t>
            </a:r>
          </a:p>
          <a:p>
            <a:pPr marL="342900" indent="-342900">
              <a:buAutoNum type="arabicPeriod"/>
            </a:pPr>
            <a:r>
              <a:rPr lang="nl-NL" dirty="0" smtClean="0"/>
              <a:t>Meet de breedte </a:t>
            </a:r>
          </a:p>
          <a:p>
            <a:pPr marL="342900" indent="-342900">
              <a:buAutoNum type="arabicPeriod"/>
            </a:pPr>
            <a:r>
              <a:rPr lang="nl-NL" dirty="0" smtClean="0"/>
              <a:t>Meet de hoogte</a:t>
            </a:r>
          </a:p>
          <a:p>
            <a:pPr marL="342900" indent="-342900">
              <a:buAutoNum type="arabicPeriod"/>
            </a:pPr>
            <a:r>
              <a:rPr lang="nl-NL" dirty="0" smtClean="0"/>
              <a:t>Meet ook de deur op </a:t>
            </a:r>
          </a:p>
          <a:p>
            <a:pPr marL="342900" indent="-342900">
              <a:buAutoNum type="arabicPeriod"/>
            </a:pPr>
            <a:r>
              <a:rPr lang="nl-NL" dirty="0" smtClean="0"/>
              <a:t>Zit er een raam in? </a:t>
            </a:r>
          </a:p>
          <a:p>
            <a:pPr marL="342900" indent="-342900">
              <a:buAutoNum type="arabicPeriod"/>
            </a:pPr>
            <a:r>
              <a:rPr lang="nl-NL" dirty="0" smtClean="0"/>
              <a:t>Bedenk alvast wat je op de muren wilt </a:t>
            </a:r>
          </a:p>
          <a:p>
            <a:pPr marL="2171700" lvl="4" indent="-342900">
              <a:buAutoNum type="arabicPeriod"/>
            </a:pPr>
            <a:r>
              <a:rPr lang="nl-NL" dirty="0" smtClean="0"/>
              <a:t>Alles met tegels?</a:t>
            </a:r>
          </a:p>
          <a:p>
            <a:pPr marL="2171700" lvl="4" indent="-342900">
              <a:buAutoNum type="arabicPeriod"/>
            </a:pPr>
            <a:r>
              <a:rPr lang="nl-NL" dirty="0" smtClean="0"/>
              <a:t>Half verf/ half tegels </a:t>
            </a:r>
          </a:p>
          <a:p>
            <a:pPr marL="342900" indent="-342900"/>
            <a:r>
              <a:rPr lang="nl-NL" dirty="0" smtClean="0"/>
              <a:t>			Waar wil je de scheidslijn tussen verf en tegels					Op 1 meter </a:t>
            </a:r>
          </a:p>
          <a:p>
            <a:pPr marL="342900" indent="-342900"/>
            <a:r>
              <a:rPr lang="nl-NL" dirty="0" smtClean="0"/>
              <a:t>				Op 1.30m </a:t>
            </a:r>
          </a:p>
          <a:p>
            <a:pPr marL="342900" indent="-342900"/>
            <a:r>
              <a:rPr lang="nl-NL" dirty="0" smtClean="0"/>
              <a:t>				Of ergens anders? </a:t>
            </a:r>
          </a:p>
          <a:p>
            <a:pPr marL="342900" indent="-342900"/>
            <a:r>
              <a:rPr lang="nl-NL" dirty="0" smtClean="0"/>
              <a:t>Heb je voor alle vier de muren  uitgerekend hoeveel verf en tegels je nodig hebt? 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dirty="0" smtClean="0"/>
              <a:t>Als beloning ontvang je 0,1punt erbij op de toets!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28600" y="228600"/>
            <a:ext cx="869904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Herhalen </a:t>
            </a:r>
          </a:p>
          <a:p>
            <a:endParaRPr lang="nl-NL" dirty="0" smtClean="0"/>
          </a:p>
          <a:p>
            <a:r>
              <a:rPr lang="nl-NL" dirty="0" smtClean="0"/>
              <a:t>Oppervlakte berekenen 		l x b  </a:t>
            </a:r>
          </a:p>
          <a:p>
            <a:r>
              <a:rPr lang="nl-NL" dirty="0" smtClean="0"/>
              <a:t>Oppervlakte muur 			l x h 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Inhoud van een verpakking in 	liters 	(bij verf)  		(lees de verpakking!) </a:t>
            </a:r>
          </a:p>
          <a:p>
            <a:r>
              <a:rPr lang="nl-NL" dirty="0" smtClean="0"/>
              <a:t>			 	m</a:t>
            </a:r>
            <a:r>
              <a:rPr lang="nl-NL" baseline="30000" dirty="0" smtClean="0"/>
              <a:t>2 	</a:t>
            </a:r>
            <a:r>
              <a:rPr lang="nl-NL" dirty="0" smtClean="0"/>
              <a:t>(Bij laminaat/tegels) (lees de verpakking!)</a:t>
            </a:r>
          </a:p>
          <a:p>
            <a:endParaRPr lang="nl-NL" dirty="0" smtClean="0"/>
          </a:p>
          <a:p>
            <a:r>
              <a:rPr lang="nl-NL" dirty="0" smtClean="0"/>
              <a:t>Oppervlakte vloer (of muur) : oppervlakte verpakking = aantal verpakken die je nodig hebt.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124200"/>
            <a:ext cx="288460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886200"/>
            <a:ext cx="27051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4876800"/>
            <a:ext cx="1295400" cy="171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633415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457200" y="304800"/>
            <a:ext cx="8534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Hoe bereken je de oppervlakte van muren met een “uitsparing”  (bv een bad/deur/raam)</a:t>
            </a:r>
          </a:p>
          <a:p>
            <a:r>
              <a:rPr lang="nl-NL" dirty="0" smtClean="0"/>
              <a:t>In welke eenheid moet je antwoorden</a:t>
            </a:r>
          </a:p>
          <a:p>
            <a:r>
              <a:rPr lang="nl-NL" dirty="0" smtClean="0"/>
              <a:t>Wat is handig om dan eerst te doen? </a:t>
            </a:r>
          </a:p>
          <a:p>
            <a:r>
              <a:rPr lang="nl-NL" dirty="0"/>
              <a:t>Hoe bereken je hoeveel tegels en/of verf je nodig hebt? 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9340224"/>
              </p:ext>
            </p:extLst>
          </p:nvPr>
        </p:nvGraphicFramePr>
        <p:xfrm>
          <a:off x="771553" y="2110309"/>
          <a:ext cx="6705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66999">
                <a:tc>
                  <a:txBody>
                    <a:bodyPr/>
                    <a:lstStyle/>
                    <a:p>
                      <a:r>
                        <a:rPr lang="nl-NL" dirty="0" smtClean="0"/>
                        <a:t>Antwoord</a:t>
                      </a:r>
                      <a:r>
                        <a:rPr lang="nl-NL" baseline="0" dirty="0" smtClean="0"/>
                        <a:t> geven in </a:t>
                      </a:r>
                      <a:r>
                        <a:rPr lang="nl-NL" dirty="0" smtClean="0"/>
                        <a:t>m</a:t>
                      </a:r>
                      <a:r>
                        <a:rPr lang="nl-NL" baseline="30000" dirty="0" smtClean="0"/>
                        <a:t>2</a:t>
                      </a:r>
                      <a:r>
                        <a:rPr lang="nl-NL" baseline="0" dirty="0" smtClean="0"/>
                        <a:t> </a:t>
                      </a:r>
                    </a:p>
                    <a:p>
                      <a:r>
                        <a:rPr lang="nl-NL" baseline="0" dirty="0" smtClean="0"/>
                        <a:t>Dus eerst alle maten omzetten naar m </a:t>
                      </a:r>
                    </a:p>
                    <a:p>
                      <a:endParaRPr lang="nl-NL" baseline="0" dirty="0" smtClean="0"/>
                    </a:p>
                    <a:p>
                      <a:r>
                        <a:rPr lang="nl-NL" baseline="0" dirty="0" smtClean="0"/>
                        <a:t>Dan </a:t>
                      </a:r>
                      <a:r>
                        <a:rPr lang="nl-NL" dirty="0" smtClean="0"/>
                        <a:t>Oppervlakte berekenen</a:t>
                      </a:r>
                      <a:r>
                        <a:rPr lang="nl-NL" baseline="0" dirty="0" smtClean="0"/>
                        <a:t> van de hele muur inclusief de  deur </a:t>
                      </a:r>
                    </a:p>
                    <a:p>
                      <a:r>
                        <a:rPr lang="nl-NL" baseline="0" dirty="0" smtClean="0"/>
                        <a:t>7 x 2,6 = 18,2 </a:t>
                      </a:r>
                    </a:p>
                    <a:p>
                      <a:r>
                        <a:rPr lang="nl-NL" baseline="0" dirty="0" smtClean="0"/>
                        <a:t>Oppervlakte deur = 0,9 x 2,1 = 1,89</a:t>
                      </a:r>
                    </a:p>
                    <a:p>
                      <a:r>
                        <a:rPr lang="nl-NL" baseline="0" dirty="0" smtClean="0"/>
                        <a:t>Oppervlakte hele muur – oppervlakte deur = </a:t>
                      </a:r>
                      <a:r>
                        <a:rPr lang="nl-NL" baseline="0" dirty="0" err="1" smtClean="0"/>
                        <a:t>opp</a:t>
                      </a:r>
                      <a:r>
                        <a:rPr lang="nl-NL" baseline="0" dirty="0" smtClean="0"/>
                        <a:t> zonder deur </a:t>
                      </a:r>
                    </a:p>
                    <a:p>
                      <a:r>
                        <a:rPr lang="nl-NL" baseline="0" dirty="0" smtClean="0"/>
                        <a:t>18,2 </a:t>
                      </a:r>
                      <a:r>
                        <a:rPr lang="nl-NL" dirty="0" smtClean="0"/>
                        <a:t>m</a:t>
                      </a:r>
                      <a:r>
                        <a:rPr lang="nl-NL" baseline="30000" dirty="0" smtClean="0"/>
                        <a:t>2</a:t>
                      </a:r>
                      <a:r>
                        <a:rPr lang="nl-NL" baseline="0" dirty="0" smtClean="0"/>
                        <a:t>                                  –           1,89</a:t>
                      </a:r>
                      <a:r>
                        <a:rPr lang="nl-NL" dirty="0" smtClean="0"/>
                        <a:t>m</a:t>
                      </a:r>
                      <a:r>
                        <a:rPr lang="nl-NL" baseline="30000" dirty="0" smtClean="0"/>
                        <a:t>2</a:t>
                      </a:r>
                      <a:r>
                        <a:rPr lang="nl-NL" baseline="0" dirty="0" smtClean="0"/>
                        <a:t>               =     16,31</a:t>
                      </a:r>
                      <a:r>
                        <a:rPr lang="nl-NL" dirty="0" smtClean="0"/>
                        <a:t>m</a:t>
                      </a:r>
                      <a:r>
                        <a:rPr lang="nl-NL" baseline="30000" dirty="0" smtClean="0"/>
                        <a:t>2</a:t>
                      </a:r>
                    </a:p>
                    <a:p>
                      <a:endParaRPr lang="nl-NL" baseline="30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smtClean="0"/>
                        <a:t>Berekenen verpakkingen: </a:t>
                      </a:r>
                      <a:endParaRPr lang="nl-NL" baseline="30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smtClean="0"/>
                        <a:t>Oppervlakte muur/vloer : oppervlakte verpakking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smtClean="0"/>
                        <a:t>(denk om het afronden!)</a:t>
                      </a:r>
                    </a:p>
                    <a:p>
                      <a:endParaRPr lang="nl-NL" baseline="30000" dirty="0" smtClean="0"/>
                    </a:p>
                    <a:p>
                      <a:endParaRPr lang="nl-NL" baseline="30000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152400" y="6096000"/>
            <a:ext cx="872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Heb je voor de hele kamer genoeg aan 1 emmer gammaverf als alle muren even groot zijn?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81000" y="228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Voorbeeldsom uit het boek:</a:t>
            </a:r>
            <a:endParaRPr lang="nl-NL" dirty="0"/>
          </a:p>
          <a:p>
            <a:r>
              <a:rPr lang="nl-NL" dirty="0" smtClean="0"/>
              <a:t>Bereken de </a:t>
            </a:r>
            <a:r>
              <a:rPr lang="nl-NL" dirty="0"/>
              <a:t>oppervlakte (in </a:t>
            </a:r>
            <a:r>
              <a:rPr lang="nl-NL" dirty="0" smtClean="0"/>
              <a:t>m2) </a:t>
            </a:r>
            <a:r>
              <a:rPr lang="nl-NL" dirty="0"/>
              <a:t>van het stuk muur dat wordt betegeld</a:t>
            </a:r>
            <a:r>
              <a:rPr lang="nl-NL" dirty="0" smtClean="0"/>
              <a:t>. (rode pijl)  </a:t>
            </a:r>
            <a:endParaRPr lang="nl-NL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41052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5029200" y="1447800"/>
            <a:ext cx="3810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Teken voor jezelf de vraag uit op papier met de maten in meters erbij: dit maakt het meer inzichtelijk.</a:t>
            </a:r>
          </a:p>
          <a:p>
            <a:endParaRPr lang="nl-NL" dirty="0" smtClean="0"/>
          </a:p>
          <a:p>
            <a:r>
              <a:rPr lang="nl-NL" dirty="0" smtClean="0"/>
              <a:t>De hoogte van de badkamer is 250 cm Het bad is 60 cm hoog.</a:t>
            </a:r>
          </a:p>
          <a:p>
            <a:r>
              <a:rPr lang="nl-NL" dirty="0" smtClean="0"/>
              <a:t>Er komen geen tegels onder en achter het bad.</a:t>
            </a:r>
          </a:p>
          <a:p>
            <a:r>
              <a:rPr lang="nl-NL" dirty="0" smtClean="0"/>
              <a:t>De tegels komen tot 1.40m hoog.</a:t>
            </a:r>
          </a:p>
          <a:p>
            <a:endParaRPr lang="nl-NL" dirty="0"/>
          </a:p>
          <a:p>
            <a:r>
              <a:rPr lang="nl-NL" dirty="0" smtClean="0"/>
              <a:t>Zet alle maten van de badkamer om naar de maat die wordt gevraagd (m</a:t>
            </a:r>
            <a:r>
              <a:rPr lang="nl-NL" baseline="30000" dirty="0" smtClean="0"/>
              <a:t>2</a:t>
            </a:r>
            <a:r>
              <a:rPr lang="nl-NL" dirty="0" smtClean="0"/>
              <a:t>).</a:t>
            </a:r>
          </a:p>
          <a:p>
            <a:endParaRPr lang="nl-NL" dirty="0"/>
          </a:p>
          <a:p>
            <a:r>
              <a:rPr lang="nl-NL" dirty="0" smtClean="0"/>
              <a:t>Bereken dan hoeveel m</a:t>
            </a:r>
            <a:r>
              <a:rPr lang="nl-NL" baseline="30000" dirty="0" smtClean="0"/>
              <a:t>2</a:t>
            </a:r>
            <a:r>
              <a:rPr lang="nl-NL" dirty="0" smtClean="0"/>
              <a:t> tegels je nodig hebt 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914400" y="5943600"/>
            <a:ext cx="2704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Doe het nu zelf met som 6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570</Words>
  <Application>Microsoft Office PowerPoint</Application>
  <PresentationFormat>Diavoorstelling (4:3)</PresentationFormat>
  <Paragraphs>118</Paragraphs>
  <Slides>14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29</cp:revision>
  <dcterms:created xsi:type="dcterms:W3CDTF">2016-04-05T17:44:39Z</dcterms:created>
  <dcterms:modified xsi:type="dcterms:W3CDTF">2017-06-08T13:22:23Z</dcterms:modified>
</cp:coreProperties>
</file>